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3" r:id="rId4"/>
    <p:sldId id="264" r:id="rId5"/>
    <p:sldId id="265" r:id="rId6"/>
    <p:sldId id="266" r:id="rId7"/>
    <p:sldId id="267" r:id="rId8"/>
    <p:sldId id="269" r:id="rId9"/>
    <p:sldId id="268" r:id="rId10"/>
    <p:sldId id="270"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3">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lle Schoffelen" initials="M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0" autoAdjust="0"/>
    <p:restoredTop sz="79172" autoAdjust="0"/>
  </p:normalViewPr>
  <p:slideViewPr>
    <p:cSldViewPr showGuides="1">
      <p:cViewPr varScale="1">
        <p:scale>
          <a:sx n="56" d="100"/>
          <a:sy n="56" d="100"/>
        </p:scale>
        <p:origin x="1494" y="78"/>
      </p:cViewPr>
      <p:guideLst>
        <p:guide orient="horz" pos="1253"/>
        <p:guide pos="38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IPT\Documents\0%20Jeroen\TUe\ESoE\EME30%20Betadidactisch%20ontwerpen\overzicht%20profiele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Vak:</a:t>
            </a:r>
            <a:r>
              <a:rPr lang="en-US" baseline="0"/>
              <a:t> n</a:t>
            </a:r>
            <a:r>
              <a:rPr lang="en-US"/>
              <a:t>atuurkunde</a:t>
            </a:r>
          </a:p>
        </c:rich>
      </c:tx>
      <c:layout>
        <c:manualLayout>
          <c:xMode val="edge"/>
          <c:yMode val="edge"/>
          <c:x val="0.29026377952755905"/>
          <c:y val="1.8518518518518517E-2"/>
        </c:manualLayout>
      </c:layout>
      <c:overlay val="0"/>
    </c:title>
    <c:autoTitleDeleted val="0"/>
    <c:plotArea>
      <c:layout>
        <c:manualLayout>
          <c:layoutTarget val="inner"/>
          <c:xMode val="edge"/>
          <c:yMode val="edge"/>
          <c:x val="0.24678237095363079"/>
          <c:y val="0.12749562554680666"/>
          <c:w val="0.48860258092738407"/>
          <c:h val="0.81433763487897348"/>
        </c:manualLayout>
      </c:layout>
      <c:pieChart>
        <c:varyColors val="1"/>
        <c:ser>
          <c:idx val="0"/>
          <c:order val="0"/>
          <c:tx>
            <c:strRef>
              <c:f>Blad1!$B$23</c:f>
              <c:strCache>
                <c:ptCount val="1"/>
                <c:pt idx="0">
                  <c:v>Natuurkunde</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Blad1!$C$22:$Q$22</c:f>
              <c:strCache>
                <c:ptCount val="15"/>
                <c:pt idx="0">
                  <c:v>NT wel</c:v>
                </c:pt>
                <c:pt idx="1">
                  <c:v>NT niet</c:v>
                </c:pt>
                <c:pt idx="2">
                  <c:v>NT misschien</c:v>
                </c:pt>
                <c:pt idx="3">
                  <c:v>NG wel</c:v>
                </c:pt>
                <c:pt idx="4">
                  <c:v>NG niet</c:v>
                </c:pt>
                <c:pt idx="5">
                  <c:v>NG misschien</c:v>
                </c:pt>
                <c:pt idx="6">
                  <c:v>EM wel</c:v>
                </c:pt>
                <c:pt idx="7">
                  <c:v>EM niet</c:v>
                </c:pt>
                <c:pt idx="8">
                  <c:v>EM misschien</c:v>
                </c:pt>
                <c:pt idx="9">
                  <c:v>CM wel</c:v>
                </c:pt>
                <c:pt idx="10">
                  <c:v>CM niet</c:v>
                </c:pt>
                <c:pt idx="11">
                  <c:v>CM misschien</c:v>
                </c:pt>
                <c:pt idx="12">
                  <c:v>Ntb wel</c:v>
                </c:pt>
                <c:pt idx="13">
                  <c:v>Ntb niet</c:v>
                </c:pt>
                <c:pt idx="14">
                  <c:v>Ntb misschien</c:v>
                </c:pt>
              </c:strCache>
            </c:strRef>
          </c:cat>
          <c:val>
            <c:numRef>
              <c:f>Blad1!$C$23:$Q$23</c:f>
              <c:numCache>
                <c:formatCode>General</c:formatCode>
                <c:ptCount val="15"/>
                <c:pt idx="0">
                  <c:v>4</c:v>
                </c:pt>
                <c:pt idx="1">
                  <c:v>0</c:v>
                </c:pt>
                <c:pt idx="2">
                  <c:v>0</c:v>
                </c:pt>
                <c:pt idx="3">
                  <c:v>3</c:v>
                </c:pt>
                <c:pt idx="4">
                  <c:v>0</c:v>
                </c:pt>
                <c:pt idx="5">
                  <c:v>2</c:v>
                </c:pt>
                <c:pt idx="6">
                  <c:v>0</c:v>
                </c:pt>
                <c:pt idx="7">
                  <c:v>6</c:v>
                </c:pt>
                <c:pt idx="8">
                  <c:v>4</c:v>
                </c:pt>
                <c:pt idx="9">
                  <c:v>0</c:v>
                </c:pt>
                <c:pt idx="10">
                  <c:v>2</c:v>
                </c:pt>
                <c:pt idx="11">
                  <c:v>1</c:v>
                </c:pt>
                <c:pt idx="12">
                  <c:v>0</c:v>
                </c:pt>
                <c:pt idx="13">
                  <c:v>1</c:v>
                </c:pt>
                <c:pt idx="14">
                  <c:v>2</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7661176727909009"/>
          <c:y val="5.1593030037911892E-3"/>
          <c:w val="0.20672156605424322"/>
          <c:h val="0.98030657626130069"/>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0E7D36-57C3-4427-86DE-84F08968D255}" type="datetimeFigureOut">
              <a:rPr lang="nl-NL" smtClean="0"/>
              <a:t>26-06-16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12CF5F-03C0-4EF1-AB9C-B5101E3992B3}" type="slidenum">
              <a:rPr lang="nl-NL" smtClean="0"/>
              <a:t>‹#›</a:t>
            </a:fld>
            <a:endParaRPr lang="nl-NL"/>
          </a:p>
        </p:txBody>
      </p:sp>
    </p:spTree>
    <p:extLst>
      <p:ext uri="{BB962C8B-B14F-4D97-AF65-F5344CB8AC3E}">
        <p14:creationId xmlns:p14="http://schemas.microsoft.com/office/powerpoint/2010/main" val="3136516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1</a:t>
            </a:fld>
            <a:endParaRPr lang="nl-NL"/>
          </a:p>
        </p:txBody>
      </p:sp>
    </p:spTree>
    <p:extLst>
      <p:ext uri="{BB962C8B-B14F-4D97-AF65-F5344CB8AC3E}">
        <p14:creationId xmlns:p14="http://schemas.microsoft.com/office/powerpoint/2010/main" val="189609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Het bedrijf: </a:t>
            </a:r>
            <a:r>
              <a:rPr lang="nl-NL" sz="1200" kern="1200" dirty="0" err="1" smtClean="0">
                <a:solidFill>
                  <a:schemeClr val="tx1"/>
                </a:solidFill>
                <a:effectLst/>
                <a:latin typeface="+mn-lt"/>
                <a:ea typeface="+mn-ea"/>
                <a:cs typeface="+mn-cs"/>
              </a:rPr>
              <a:t>Elektronics</a:t>
            </a:r>
            <a:r>
              <a:rPr lang="nl-NL" sz="1200" kern="1200" dirty="0" smtClean="0">
                <a:solidFill>
                  <a:schemeClr val="tx1"/>
                </a:solidFill>
                <a:effectLst/>
                <a:latin typeface="+mn-lt"/>
                <a:ea typeface="+mn-ea"/>
                <a:cs typeface="+mn-cs"/>
              </a:rPr>
              <a:t> maakt elektronica componenten, zoals printplaten (zie afbeelding). Deze platen vormen het ‘kloppend hart’ van machines. In je rekenmachine zit er bijvoorbeeld ook één. </a:t>
            </a:r>
            <a:r>
              <a:rPr lang="nl-NL" sz="1200" kern="1200" dirty="0" err="1" smtClean="0">
                <a:solidFill>
                  <a:schemeClr val="tx1"/>
                </a:solidFill>
                <a:effectLst/>
                <a:latin typeface="+mn-lt"/>
                <a:ea typeface="+mn-ea"/>
                <a:cs typeface="+mn-cs"/>
              </a:rPr>
              <a:t>Elektronics</a:t>
            </a:r>
            <a:r>
              <a:rPr lang="nl-NL" sz="1200" kern="1200" dirty="0" smtClean="0">
                <a:solidFill>
                  <a:schemeClr val="tx1"/>
                </a:solidFill>
                <a:effectLst/>
                <a:latin typeface="+mn-lt"/>
                <a:ea typeface="+mn-ea"/>
                <a:cs typeface="+mn-cs"/>
              </a:rPr>
              <a:t> zit in de markt die ‘high mix, low volume’ wordt genoemd: ze produceren onderdelen voor veel verschillende producten, waar er maar weinig van gemaakt worden. Denk bijvoorbeeld aan een MRI-scanner. Het is dus van belang om goed contact met de klanten te houden, om goed te weten welke technische eisen aan specifieke producten zitten en om te weten welke mogelijke klanten er te winnen zijn. </a:t>
            </a:r>
            <a:endParaRPr lang="nl-NL" noProof="0"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2</a:t>
            </a:fld>
            <a:endParaRPr lang="nl-NL"/>
          </a:p>
        </p:txBody>
      </p:sp>
    </p:spTree>
    <p:extLst>
      <p:ext uri="{BB962C8B-B14F-4D97-AF65-F5344CB8AC3E}">
        <p14:creationId xmlns:p14="http://schemas.microsoft.com/office/powerpoint/2010/main" val="4246083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 accountmanager heeft direct contact met een aantal klanten. Hij/zij brengt in kaart wat de wensen van de klant zijn en voert de onderhandelingen over prijzen. Tevens zoekt hij/zij naar nieuwe klanten. Ook tijdens het maken van de producten heeft de accountmanager regelmatig contact met de klant, om bijvoorbeeld overleg te plegen als een product te laat wordt geleverd. Voor het uitvoeren van deze taak is technische kennis nodig: de eisen van de klant moeten naar een technisch ontwerp vertaald worden.</a:t>
            </a:r>
          </a:p>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3</a:t>
            </a:fld>
            <a:endParaRPr lang="nl-NL"/>
          </a:p>
        </p:txBody>
      </p:sp>
    </p:spTree>
    <p:extLst>
      <p:ext uri="{BB962C8B-B14F-4D97-AF65-F5344CB8AC3E}">
        <p14:creationId xmlns:p14="http://schemas.microsoft.com/office/powerpoint/2010/main" val="1337194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Als een product moeten worden gemaakt, wordt door de planner bepaald welke activiteit binnen het bedrijf wanneer moet plaatsvinden. Welke spullen uit het magazijn zijn nodig, welke voorbereidende activiteiten zijn nodig, wanneer is er ruimte op de productieafdeling om het product te maken, wanneer worden de producten getest etc. Deze planning is een moeilijke puzzel om op te lossen, omdat er meerdere producten tegelijk worden geproduceerd, er strakke deadlines zijn waarop de klant producten wil hebben en bij elk product meerdere afdelingen betrokken zijn.</a:t>
            </a:r>
          </a:p>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4</a:t>
            </a:fld>
            <a:endParaRPr lang="nl-NL"/>
          </a:p>
        </p:txBody>
      </p:sp>
    </p:spTree>
    <p:extLst>
      <p:ext uri="{BB962C8B-B14F-4D97-AF65-F5344CB8AC3E}">
        <p14:creationId xmlns:p14="http://schemas.microsoft.com/office/powerpoint/2010/main" val="185849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Leidinggevende uitvoerende afdeling (unitmanager): De unitmanager is verantwoordelijk voor de gehele productieafdeling. Hij moet dus zorgen dat de uitvoerende medewerkers de productie volgens de voorschriften uitvoeren. Hij moet ook mensen beoordelen, technische problemen communiceren richting andere afdelingen binnen het bedrijf en zorgen dat de producten goed en op tijd worden afgeleverd.</a:t>
            </a:r>
          </a:p>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5</a:t>
            </a:fld>
            <a:endParaRPr lang="nl-NL"/>
          </a:p>
        </p:txBody>
      </p:sp>
    </p:spTree>
    <p:extLst>
      <p:ext uri="{BB962C8B-B14F-4D97-AF65-F5344CB8AC3E}">
        <p14:creationId xmlns:p14="http://schemas.microsoft.com/office/powerpoint/2010/main" val="137612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De proces engineer is verantwoordelijk voor de techniek binnen de productieafdeling. Als er problemen met machines zijn, lost de Proces Engineer dit op. Verder maakt hij/zij de werkvoorschriften, waarin staat hoe machines bedient moeten worden. Ook geeft hij/zij training aan degenen die de productie moeten uitvoeren.</a:t>
            </a:r>
          </a:p>
          <a:p>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6</a:t>
            </a:fld>
            <a:endParaRPr lang="nl-NL"/>
          </a:p>
        </p:txBody>
      </p:sp>
    </p:spTree>
    <p:extLst>
      <p:ext uri="{BB962C8B-B14F-4D97-AF65-F5344CB8AC3E}">
        <p14:creationId xmlns:p14="http://schemas.microsoft.com/office/powerpoint/2010/main" val="3633920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HRM (Human Resource Management/personeelsbeleid): Werving en selectie van nieuwe medewerkers, (</a:t>
            </a:r>
            <a:r>
              <a:rPr lang="nl-NL" sz="1200" kern="1200" dirty="0" err="1" smtClean="0">
                <a:solidFill>
                  <a:schemeClr val="tx1"/>
                </a:solidFill>
                <a:effectLst/>
                <a:latin typeface="+mn-lt"/>
                <a:ea typeface="+mn-ea"/>
                <a:cs typeface="+mn-cs"/>
              </a:rPr>
              <a:t>arbeids</a:t>
            </a:r>
            <a:r>
              <a:rPr lang="nl-NL" sz="1200" kern="1200" dirty="0" smtClean="0">
                <a:solidFill>
                  <a:schemeClr val="tx1"/>
                </a:solidFill>
                <a:effectLst/>
                <a:latin typeface="+mn-lt"/>
                <a:ea typeface="+mn-ea"/>
                <a:cs typeface="+mn-cs"/>
              </a:rPr>
              <a:t>)contracten opstellen, administratieve verwerking van nieuwe en oude werknemers, salarisadministratie. Verbonden</a:t>
            </a:r>
            <a:r>
              <a:rPr lang="nl-NL" sz="1200" kern="1200" baseline="0" dirty="0" smtClean="0">
                <a:solidFill>
                  <a:schemeClr val="tx1"/>
                </a:solidFill>
                <a:effectLst/>
                <a:latin typeface="+mn-lt"/>
                <a:ea typeface="+mn-ea"/>
                <a:cs typeface="+mn-cs"/>
              </a:rPr>
              <a:t> met alle medewerkers.</a:t>
            </a:r>
            <a:endParaRPr lang="nl-NL" sz="1200" kern="1200" dirty="0" smtClean="0">
              <a:solidFill>
                <a:schemeClr val="tx1"/>
              </a:solidFill>
              <a:effectLst/>
              <a:latin typeface="+mn-lt"/>
              <a:ea typeface="+mn-ea"/>
              <a:cs typeface="+mn-cs"/>
            </a:endParaRPr>
          </a:p>
          <a:p>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7</a:t>
            </a:fld>
            <a:endParaRPr lang="nl-NL"/>
          </a:p>
        </p:txBody>
      </p:sp>
    </p:spTree>
    <p:extLst>
      <p:ext uri="{BB962C8B-B14F-4D97-AF65-F5344CB8AC3E}">
        <p14:creationId xmlns:p14="http://schemas.microsoft.com/office/powerpoint/2010/main" val="4093184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Toelichting: Bij eigenschappen die bij meerdere</a:t>
            </a:r>
            <a:r>
              <a:rPr lang="nl-NL" baseline="0" dirty="0" smtClean="0"/>
              <a:t> rollen horen, geeft de tabel van boven naar beneden de volgorde van relevantie. </a:t>
            </a:r>
            <a:endParaRPr lang="nl-NL" dirty="0" smtClean="0"/>
          </a:p>
          <a:p>
            <a:r>
              <a:rPr lang="nl-NL" dirty="0" smtClean="0"/>
              <a:t>Bespreek onder andere: </a:t>
            </a:r>
          </a:p>
          <a:p>
            <a:pPr marL="171450" indent="-171450">
              <a:buFont typeface="Arial" panose="020B0604020202020204" pitchFamily="34" charset="0"/>
              <a:buChar char="•"/>
            </a:pPr>
            <a:r>
              <a:rPr lang="nl-NL" dirty="0" smtClean="0"/>
              <a:t>Wie moet het meest technisch zijn, waarom</a:t>
            </a:r>
            <a:r>
              <a:rPr lang="nl-NL" baseline="0" dirty="0" smtClean="0"/>
              <a:t> moeten de account engineer en de </a:t>
            </a:r>
            <a:r>
              <a:rPr lang="nl-NL" baseline="0" dirty="0" err="1" smtClean="0"/>
              <a:t>unit-manager</a:t>
            </a:r>
            <a:r>
              <a:rPr lang="nl-NL" baseline="0" dirty="0" smtClean="0"/>
              <a:t> ook technische kennis hebben?</a:t>
            </a:r>
          </a:p>
          <a:p>
            <a:pPr marL="171450" indent="-171450">
              <a:buFont typeface="Arial" panose="020B0604020202020204" pitchFamily="34" charset="0"/>
              <a:buChar char="•"/>
            </a:pPr>
            <a:r>
              <a:rPr lang="nl-NL" baseline="0" dirty="0" smtClean="0"/>
              <a:t>Wie moet het meest communicatief zijn? Op welke manier moet dit zich uiten bij verschillende rollen? (belang communicatieve vaardigheden in het algemeen)</a:t>
            </a:r>
          </a:p>
          <a:p>
            <a:pPr marL="171450" indent="-171450">
              <a:buFont typeface="Arial" panose="020B0604020202020204" pitchFamily="34" charset="0"/>
              <a:buChar char="•"/>
            </a:pPr>
            <a:r>
              <a:rPr lang="nl-NL" baseline="0" dirty="0" smtClean="0"/>
              <a:t>Wie moet het meest nauwkeurig zijn?</a:t>
            </a:r>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endParaRPr lang="nl-NL" dirty="0"/>
          </a:p>
        </p:txBody>
      </p:sp>
      <p:sp>
        <p:nvSpPr>
          <p:cNvPr id="4" name="Tijdelijke aanduiding voor dianummer 3"/>
          <p:cNvSpPr>
            <a:spLocks noGrp="1"/>
          </p:cNvSpPr>
          <p:nvPr>
            <p:ph type="sldNum" sz="quarter" idx="10"/>
          </p:nvPr>
        </p:nvSpPr>
        <p:spPr/>
        <p:txBody>
          <a:bodyPr/>
          <a:lstStyle/>
          <a:p>
            <a:fld id="{7D12CF5F-03C0-4EF1-AB9C-B5101E3992B3}" type="slidenum">
              <a:rPr lang="nl-NL" smtClean="0"/>
              <a:t>9</a:t>
            </a:fld>
            <a:endParaRPr lang="nl-NL"/>
          </a:p>
        </p:txBody>
      </p:sp>
    </p:spTree>
    <p:extLst>
      <p:ext uri="{BB962C8B-B14F-4D97-AF65-F5344CB8AC3E}">
        <p14:creationId xmlns:p14="http://schemas.microsoft.com/office/powerpoint/2010/main" val="156626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t>26-06-16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2518740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t>26-06-16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209640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t>26-06-16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318227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t>26-06-16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153100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4F3BCA8-4DB0-489A-88C4-6FAB78CB7E24}" type="datetimeFigureOut">
              <a:rPr lang="nl-NL" smtClean="0"/>
              <a:t>26-06-16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265315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4F3BCA8-4DB0-489A-88C4-6FAB78CB7E24}" type="datetimeFigureOut">
              <a:rPr lang="nl-NL" smtClean="0"/>
              <a:t>26-06-16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385995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4F3BCA8-4DB0-489A-88C4-6FAB78CB7E24}" type="datetimeFigureOut">
              <a:rPr lang="nl-NL" smtClean="0"/>
              <a:t>26-06-16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24522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4F3BCA8-4DB0-489A-88C4-6FAB78CB7E24}" type="datetimeFigureOut">
              <a:rPr lang="nl-NL" smtClean="0"/>
              <a:t>26-06-16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70694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4F3BCA8-4DB0-489A-88C4-6FAB78CB7E24}" type="datetimeFigureOut">
              <a:rPr lang="nl-NL" smtClean="0"/>
              <a:t>26-06-16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349117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4F3BCA8-4DB0-489A-88C4-6FAB78CB7E24}" type="datetimeFigureOut">
              <a:rPr lang="nl-NL" smtClean="0"/>
              <a:t>26-06-16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235454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4F3BCA8-4DB0-489A-88C4-6FAB78CB7E24}" type="datetimeFigureOut">
              <a:rPr lang="nl-NL" smtClean="0"/>
              <a:t>26-06-16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0AE951C-00D0-409D-BFE6-424594199964}" type="slidenum">
              <a:rPr lang="nl-NL" smtClean="0"/>
              <a:t>‹#›</a:t>
            </a:fld>
            <a:endParaRPr lang="nl-NL"/>
          </a:p>
        </p:txBody>
      </p:sp>
    </p:spTree>
    <p:extLst>
      <p:ext uri="{BB962C8B-B14F-4D97-AF65-F5344CB8AC3E}">
        <p14:creationId xmlns:p14="http://schemas.microsoft.com/office/powerpoint/2010/main" val="333386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3BCA8-4DB0-489A-88C4-6FAB78CB7E24}" type="datetimeFigureOut">
              <a:rPr lang="nl-NL" smtClean="0"/>
              <a:t>26-06-16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AE951C-00D0-409D-BFE6-424594199964}" type="slidenum">
              <a:rPr lang="nl-NL" smtClean="0"/>
              <a:t>‹#›</a:t>
            </a:fld>
            <a:endParaRPr lang="nl-NL"/>
          </a:p>
        </p:txBody>
      </p:sp>
    </p:spTree>
    <p:extLst>
      <p:ext uri="{BB962C8B-B14F-4D97-AF65-F5344CB8AC3E}">
        <p14:creationId xmlns:p14="http://schemas.microsoft.com/office/powerpoint/2010/main" val="284735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2.jp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4179990" y="2714625"/>
            <a:ext cx="4943475" cy="4143375"/>
          </a:xfrm>
          <a:prstGeom prst="rect">
            <a:avLst/>
          </a:prstGeom>
        </p:spPr>
      </p:pic>
      <p:pic>
        <p:nvPicPr>
          <p:cNvPr id="9" name="Afbeelding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2571750" cy="1771650"/>
          </a:xfrm>
          <a:prstGeom prst="rect">
            <a:avLst/>
          </a:prstGeom>
        </p:spPr>
      </p:pic>
      <p:sp>
        <p:nvSpPr>
          <p:cNvPr id="2" name="Titel 1"/>
          <p:cNvSpPr>
            <a:spLocks noGrp="1"/>
          </p:cNvSpPr>
          <p:nvPr>
            <p:ph type="ctrTitle"/>
          </p:nvPr>
        </p:nvSpPr>
        <p:spPr>
          <a:xfrm>
            <a:off x="1408112" y="-459432"/>
            <a:ext cx="7772400" cy="3026767"/>
          </a:xfrm>
        </p:spPr>
        <p:txBody>
          <a:bodyPr vert="horz" lIns="91440" tIns="45720" rIns="91440" bIns="45720" rtlCol="0" anchor="ctr">
            <a:normAutofit/>
          </a:bodyPr>
          <a:lstStyle/>
          <a:p>
            <a:r>
              <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t>Lessenreeks:</a:t>
            </a:r>
            <a:br>
              <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br>
            <a:r>
              <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t>Beter Bèta Bewust </a:t>
            </a:r>
          </a:p>
        </p:txBody>
      </p:sp>
      <p:graphicFrame>
        <p:nvGraphicFramePr>
          <p:cNvPr id="10" name="Grafiek 9"/>
          <p:cNvGraphicFramePr>
            <a:graphicFrameLocks/>
          </p:cNvGraphicFramePr>
          <p:nvPr>
            <p:extLst>
              <p:ext uri="{D42A27DB-BD31-4B8C-83A1-F6EECF244321}">
                <p14:modId xmlns:p14="http://schemas.microsoft.com/office/powerpoint/2010/main" val="65152656"/>
              </p:ext>
            </p:extLst>
          </p:nvPr>
        </p:nvGraphicFramePr>
        <p:xfrm>
          <a:off x="-612576" y="2276872"/>
          <a:ext cx="45720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7" name="Subtitle 6"/>
          <p:cNvSpPr>
            <a:spLocks noGrp="1"/>
          </p:cNvSpPr>
          <p:nvPr>
            <p:ph type="subTitle" idx="1"/>
          </p:nvPr>
        </p:nvSpPr>
        <p:spPr/>
        <p:txBody>
          <a:bodyPr/>
          <a:lstStyle/>
          <a:p>
            <a:endParaRPr lang="nl-NL"/>
          </a:p>
        </p:txBody>
      </p:sp>
    </p:spTree>
    <p:extLst>
      <p:ext uri="{BB962C8B-B14F-4D97-AF65-F5344CB8AC3E}">
        <p14:creationId xmlns:p14="http://schemas.microsoft.com/office/powerpoint/2010/main" val="33421904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Opdracht: Verdeel </a:t>
            </a:r>
            <a:r>
              <a:rPr lang="nl-NL" dirty="0"/>
              <a:t>de rollen binnen je </a:t>
            </a:r>
            <a:r>
              <a:rPr lang="nl-NL" dirty="0" smtClean="0"/>
              <a:t>groepje:</a:t>
            </a:r>
            <a:endParaRPr lang="nl-NL" dirty="0"/>
          </a:p>
        </p:txBody>
      </p:sp>
      <p:sp>
        <p:nvSpPr>
          <p:cNvPr id="3" name="Tijdelijke aanduiding voor inhoud 2"/>
          <p:cNvSpPr>
            <a:spLocks noGrp="1"/>
          </p:cNvSpPr>
          <p:nvPr>
            <p:ph idx="1"/>
          </p:nvPr>
        </p:nvSpPr>
        <p:spPr/>
        <p:txBody>
          <a:bodyPr/>
          <a:lstStyle/>
          <a:p>
            <a:r>
              <a:rPr lang="nl-NL" dirty="0" smtClean="0"/>
              <a:t>Bedenk eerst wat jouw rol zou zijn. Waarom past deze rol bij jou? Beargumenteer je keuze:</a:t>
            </a:r>
          </a:p>
          <a:p>
            <a:pPr lvl="1">
              <a:buFont typeface="Courier New" panose="02070309020205020404" pitchFamily="49" charset="0"/>
              <a:buChar char="o"/>
            </a:pPr>
            <a:r>
              <a:rPr lang="nl-NL" dirty="0" smtClean="0"/>
              <a:t>Op basis van je competentieprofiel,</a:t>
            </a:r>
          </a:p>
          <a:p>
            <a:pPr lvl="1">
              <a:buFont typeface="Courier New" panose="02070309020205020404" pitchFamily="49" charset="0"/>
              <a:buChar char="o"/>
            </a:pPr>
            <a:r>
              <a:rPr lang="nl-NL" dirty="0" smtClean="0"/>
              <a:t>Op basis van andere ervaringen en voorbeelden.</a:t>
            </a:r>
          </a:p>
          <a:p>
            <a:r>
              <a:rPr lang="nl-NL" dirty="0" smtClean="0"/>
              <a:t>Wissel daarna uit: ben je het eens met de keuzes van je groepsgenoten? Waarom wel/niet?</a:t>
            </a:r>
          </a:p>
          <a:p>
            <a:r>
              <a:rPr lang="nl-NL" dirty="0" smtClean="0"/>
              <a:t>Elke rol kan maar één keer gekozen worden!</a:t>
            </a:r>
            <a:endParaRPr lang="nl-NL" dirty="0"/>
          </a:p>
          <a:p>
            <a:endParaRPr lang="nl-NL" dirty="0"/>
          </a:p>
        </p:txBody>
      </p:sp>
    </p:spTree>
    <p:extLst>
      <p:ext uri="{BB962C8B-B14F-4D97-AF65-F5344CB8AC3E}">
        <p14:creationId xmlns:p14="http://schemas.microsoft.com/office/powerpoint/2010/main" val="2616483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rmAutofit/>
          </a:bodyPr>
          <a:lstStyle/>
          <a:p>
            <a:r>
              <a:rPr lang="nl-NL" sz="54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rPr>
              <a:t>Elektronics</a:t>
            </a:r>
            <a:endParaRPr lang="nl-N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ea typeface="+mn-ea"/>
              <a:cs typeface="+mn-cs"/>
            </a:endParaRPr>
          </a:p>
        </p:txBody>
      </p:sp>
      <p:sp>
        <p:nvSpPr>
          <p:cNvPr id="9" name="Tijdelijke aanduiding voor inhoud 8"/>
          <p:cNvSpPr>
            <a:spLocks noGrp="1"/>
          </p:cNvSpPr>
          <p:nvPr>
            <p:ph idx="1"/>
          </p:nvPr>
        </p:nvSpPr>
        <p:spPr>
          <a:xfrm>
            <a:off x="457200" y="1319187"/>
            <a:ext cx="8229600" cy="4525963"/>
          </a:xfrm>
        </p:spPr>
        <p:txBody>
          <a:bodyPr/>
          <a:lstStyle/>
          <a:p>
            <a:r>
              <a:rPr lang="nl-NL" dirty="0" smtClean="0"/>
              <a:t>Ontwikkelt en produceert o.a. printplaten</a:t>
            </a:r>
          </a:p>
          <a:p>
            <a:r>
              <a:rPr lang="nl-NL" dirty="0" smtClean="0"/>
              <a:t>High-mix, low volume, dus veel engineers in dienst</a:t>
            </a:r>
            <a:endParaRPr lang="nl-NL" dirty="0"/>
          </a:p>
        </p:txBody>
      </p:sp>
      <p:pic>
        <p:nvPicPr>
          <p:cNvPr id="10" name="Afbeelding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9286" y="2780928"/>
            <a:ext cx="2242592" cy="1679779"/>
          </a:xfrm>
          <a:prstGeom prst="rect">
            <a:avLst/>
          </a:prstGeom>
        </p:spPr>
      </p:pic>
      <p:pic>
        <p:nvPicPr>
          <p:cNvPr id="13" name="Afbeelding 12"/>
          <p:cNvPicPr>
            <a:picLocks noChangeAspect="1"/>
          </p:cNvPicPr>
          <p:nvPr/>
        </p:nvPicPr>
        <p:blipFill>
          <a:blip r:embed="rId4"/>
          <a:stretch>
            <a:fillRect/>
          </a:stretch>
        </p:blipFill>
        <p:spPr>
          <a:xfrm>
            <a:off x="2695047" y="4626831"/>
            <a:ext cx="2577926" cy="1546756"/>
          </a:xfrm>
          <a:prstGeom prst="rect">
            <a:avLst/>
          </a:prstGeom>
        </p:spPr>
      </p:pic>
      <p:pic>
        <p:nvPicPr>
          <p:cNvPr id="17" name="Afbeelding 16"/>
          <p:cNvPicPr>
            <a:picLocks noChangeAspect="1"/>
          </p:cNvPicPr>
          <p:nvPr/>
        </p:nvPicPr>
        <p:blipFill>
          <a:blip r:embed="rId5"/>
          <a:stretch>
            <a:fillRect/>
          </a:stretch>
        </p:blipFill>
        <p:spPr>
          <a:xfrm>
            <a:off x="3033268" y="2781817"/>
            <a:ext cx="2239705" cy="1679779"/>
          </a:xfrm>
          <a:prstGeom prst="rect">
            <a:avLst/>
          </a:prstGeom>
        </p:spPr>
      </p:pic>
      <p:pic>
        <p:nvPicPr>
          <p:cNvPr id="3" name="Afbeelding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49286" y="4626831"/>
            <a:ext cx="2264893" cy="1546756"/>
          </a:xfrm>
          <a:prstGeom prst="rect">
            <a:avLst/>
          </a:prstGeom>
        </p:spPr>
      </p:pic>
      <p:pic>
        <p:nvPicPr>
          <p:cNvPr id="5" name="Afbeelding 4"/>
          <p:cNvPicPr>
            <a:picLocks noChangeAspect="1"/>
          </p:cNvPicPr>
          <p:nvPr/>
        </p:nvPicPr>
        <p:blipFill>
          <a:blip r:embed="rId7"/>
          <a:stretch>
            <a:fillRect/>
          </a:stretch>
        </p:blipFill>
        <p:spPr>
          <a:xfrm>
            <a:off x="573530" y="3754287"/>
            <a:ext cx="1847850" cy="2466975"/>
          </a:xfrm>
          <a:prstGeom prst="rect">
            <a:avLst/>
          </a:prstGeom>
        </p:spPr>
      </p:pic>
    </p:spTree>
    <p:extLst>
      <p:ext uri="{BB962C8B-B14F-4D97-AF65-F5344CB8AC3E}">
        <p14:creationId xmlns:p14="http://schemas.microsoft.com/office/powerpoint/2010/main" val="235757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332656"/>
            <a:ext cx="1152128"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t>Klant</a:t>
            </a:r>
            <a:endParaRPr lang="nl-NL" sz="2400" dirty="0"/>
          </a:p>
        </p:txBody>
      </p:sp>
      <p:sp>
        <p:nvSpPr>
          <p:cNvPr id="5" name="Tijdelijke aanduiding voor inhoud 4"/>
          <p:cNvSpPr>
            <a:spLocks noGrp="1"/>
          </p:cNvSpPr>
          <p:nvPr>
            <p:ph idx="1"/>
          </p:nvPr>
        </p:nvSpPr>
        <p:spPr>
          <a:xfrm>
            <a:off x="2267744" y="332656"/>
            <a:ext cx="1450504" cy="2376264"/>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dirty="0" smtClean="0"/>
              <a:t>Account-</a:t>
            </a:r>
          </a:p>
          <a:p>
            <a:pPr marL="0" indent="0" algn="ctr">
              <a:buNone/>
            </a:pPr>
            <a:r>
              <a:rPr lang="nl-NL" sz="2400" dirty="0" smtClean="0"/>
              <a:t>engineer</a:t>
            </a:r>
            <a:endParaRPr lang="nl-NL" sz="2400" dirty="0"/>
          </a:p>
        </p:txBody>
      </p:sp>
      <p:cxnSp>
        <p:nvCxnSpPr>
          <p:cNvPr id="8" name="Rechte verbindingslijn met pijl 7"/>
          <p:cNvCxnSpPr/>
          <p:nvPr/>
        </p:nvCxnSpPr>
        <p:spPr>
          <a:xfrm>
            <a:off x="1763688" y="1556792"/>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ijdelijke aanduiding voor inhoud 2"/>
          <p:cNvSpPr txBox="1">
            <a:spLocks/>
          </p:cNvSpPr>
          <p:nvPr/>
        </p:nvSpPr>
        <p:spPr>
          <a:xfrm>
            <a:off x="395536" y="3140968"/>
            <a:ext cx="8229600" cy="3340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sz="2800" dirty="0" smtClean="0"/>
              <a:t>Direct contact met klanten: </a:t>
            </a:r>
          </a:p>
          <a:p>
            <a:pPr lvl="1">
              <a:buFont typeface="Courier New" panose="02070309020205020404" pitchFamily="49" charset="0"/>
              <a:buChar char="o"/>
            </a:pPr>
            <a:r>
              <a:rPr lang="nl-NL" dirty="0" smtClean="0"/>
              <a:t>Wensen</a:t>
            </a:r>
          </a:p>
          <a:p>
            <a:pPr lvl="1">
              <a:buFont typeface="Courier New" panose="02070309020205020404" pitchFamily="49" charset="0"/>
              <a:buChar char="o"/>
            </a:pPr>
            <a:r>
              <a:rPr lang="nl-NL" dirty="0" smtClean="0"/>
              <a:t>Advies</a:t>
            </a:r>
          </a:p>
          <a:p>
            <a:pPr lvl="1">
              <a:buFont typeface="Courier New" panose="02070309020205020404" pitchFamily="49" charset="0"/>
              <a:buChar char="o"/>
            </a:pPr>
            <a:r>
              <a:rPr lang="nl-NL" dirty="0" smtClean="0"/>
              <a:t>Onderhandelingen</a:t>
            </a:r>
          </a:p>
          <a:p>
            <a:pPr lvl="1">
              <a:buFont typeface="Courier New" panose="02070309020205020404" pitchFamily="49" charset="0"/>
              <a:buChar char="o"/>
            </a:pPr>
            <a:r>
              <a:rPr lang="nl-NL" dirty="0" smtClean="0"/>
              <a:t>Zoekt nieuwe klanten</a:t>
            </a:r>
          </a:p>
          <a:p>
            <a:r>
              <a:rPr lang="nl-NL" sz="2800" dirty="0" smtClean="0"/>
              <a:t>Communicatie richting engineers</a:t>
            </a:r>
            <a:endParaRPr lang="nl-NL" sz="2400" dirty="0" smtClean="0"/>
          </a:p>
          <a:p>
            <a:pPr marL="0" indent="0">
              <a:buNone/>
            </a:pPr>
            <a:endParaRPr lang="nl-NL" dirty="0"/>
          </a:p>
        </p:txBody>
      </p:sp>
    </p:spTree>
    <p:extLst>
      <p:ext uri="{BB962C8B-B14F-4D97-AF65-F5344CB8AC3E}">
        <p14:creationId xmlns:p14="http://schemas.microsoft.com/office/powerpoint/2010/main" val="362199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5">
                                            <p:bg/>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animBg="1"/>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332656"/>
            <a:ext cx="1152128"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t>Klant</a:t>
            </a:r>
            <a:endParaRPr lang="nl-NL" sz="2400" dirty="0"/>
          </a:p>
        </p:txBody>
      </p:sp>
      <p:sp>
        <p:nvSpPr>
          <p:cNvPr id="5" name="Tijdelijke aanduiding voor inhoud 4"/>
          <p:cNvSpPr>
            <a:spLocks noGrp="1"/>
          </p:cNvSpPr>
          <p:nvPr>
            <p:ph idx="1"/>
          </p:nvPr>
        </p:nvSpPr>
        <p:spPr>
          <a:xfrm>
            <a:off x="2267744" y="332656"/>
            <a:ext cx="1450504"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dirty="0" smtClean="0"/>
              <a:t>Account-</a:t>
            </a:r>
          </a:p>
          <a:p>
            <a:pPr marL="0" indent="0" algn="ctr">
              <a:buNone/>
            </a:pPr>
            <a:r>
              <a:rPr lang="nl-NL" sz="2400" dirty="0" smtClean="0"/>
              <a:t>engineer</a:t>
            </a:r>
            <a:endParaRPr lang="nl-NL" sz="2400" dirty="0"/>
          </a:p>
        </p:txBody>
      </p:sp>
      <p:cxnSp>
        <p:nvCxnSpPr>
          <p:cNvPr id="8" name="Rechte verbindingslijn met pijl 7"/>
          <p:cNvCxnSpPr/>
          <p:nvPr/>
        </p:nvCxnSpPr>
        <p:spPr>
          <a:xfrm>
            <a:off x="1763688" y="1556792"/>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ijdelijke aanduiding voor inhoud 4"/>
          <p:cNvSpPr txBox="1">
            <a:spLocks/>
          </p:cNvSpPr>
          <p:nvPr/>
        </p:nvSpPr>
        <p:spPr>
          <a:xfrm>
            <a:off x="4200780" y="368660"/>
            <a:ext cx="4331659" cy="396044"/>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Planner</a:t>
            </a:r>
            <a:endParaRPr lang="nl-NL" sz="2400" dirty="0"/>
          </a:p>
        </p:txBody>
      </p:sp>
      <p:cxnSp>
        <p:nvCxnSpPr>
          <p:cNvPr id="10" name="Rechte verbindingslijn met pijl 9"/>
          <p:cNvCxnSpPr/>
          <p:nvPr/>
        </p:nvCxnSpPr>
        <p:spPr>
          <a:xfrm>
            <a:off x="3718248" y="548680"/>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Tijdelijke aanduiding voor inhoud 2"/>
          <p:cNvSpPr txBox="1">
            <a:spLocks/>
          </p:cNvSpPr>
          <p:nvPr/>
        </p:nvSpPr>
        <p:spPr>
          <a:xfrm>
            <a:off x="467544" y="3068960"/>
            <a:ext cx="8229600" cy="3340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smtClean="0"/>
              <a:t>Lost puzzel op:</a:t>
            </a:r>
          </a:p>
          <a:p>
            <a:pPr lvl="1">
              <a:buFont typeface="Courier New" panose="02070309020205020404" pitchFamily="49" charset="0"/>
              <a:buChar char="o"/>
            </a:pPr>
            <a:r>
              <a:rPr lang="nl-NL" smtClean="0"/>
              <a:t>welke activiteit </a:t>
            </a:r>
          </a:p>
          <a:p>
            <a:pPr lvl="1">
              <a:buFont typeface="Courier New" panose="02070309020205020404" pitchFamily="49" charset="0"/>
              <a:buChar char="o"/>
            </a:pPr>
            <a:r>
              <a:rPr lang="nl-NL" smtClean="0"/>
              <a:t>welke spullen uit het magazijn </a:t>
            </a:r>
          </a:p>
          <a:p>
            <a:pPr lvl="1">
              <a:buFont typeface="Courier New" panose="02070309020205020404" pitchFamily="49" charset="0"/>
              <a:buChar char="o"/>
            </a:pPr>
            <a:r>
              <a:rPr lang="nl-NL" smtClean="0"/>
              <a:t>welke voorbereidende activiteiten</a:t>
            </a:r>
          </a:p>
          <a:p>
            <a:pPr lvl="1">
              <a:buFont typeface="Courier New" panose="02070309020205020404" pitchFamily="49" charset="0"/>
              <a:buChar char="o"/>
            </a:pPr>
            <a:r>
              <a:rPr lang="nl-NL" smtClean="0"/>
              <a:t>wanneer is er ruimte op de benodigde afdelingen</a:t>
            </a:r>
          </a:p>
          <a:p>
            <a:r>
              <a:rPr lang="nl-NL" smtClean="0"/>
              <a:t>Veel producten, strakke deadlines</a:t>
            </a:r>
            <a:endParaRPr lang="nl-NL" dirty="0"/>
          </a:p>
        </p:txBody>
      </p:sp>
    </p:spTree>
    <p:extLst>
      <p:ext uri="{BB962C8B-B14F-4D97-AF65-F5344CB8AC3E}">
        <p14:creationId xmlns:p14="http://schemas.microsoft.com/office/powerpoint/2010/main" val="320973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332656"/>
            <a:ext cx="1152128"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t>Klant</a:t>
            </a:r>
            <a:endParaRPr lang="nl-NL" sz="2400" dirty="0"/>
          </a:p>
        </p:txBody>
      </p:sp>
      <p:sp>
        <p:nvSpPr>
          <p:cNvPr id="5" name="Tijdelijke aanduiding voor inhoud 4"/>
          <p:cNvSpPr>
            <a:spLocks noGrp="1"/>
          </p:cNvSpPr>
          <p:nvPr>
            <p:ph idx="1"/>
          </p:nvPr>
        </p:nvSpPr>
        <p:spPr>
          <a:xfrm>
            <a:off x="2267744" y="332656"/>
            <a:ext cx="1450504"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dirty="0" smtClean="0"/>
              <a:t>Account-</a:t>
            </a:r>
          </a:p>
          <a:p>
            <a:pPr marL="0" indent="0" algn="ctr">
              <a:buNone/>
            </a:pPr>
            <a:r>
              <a:rPr lang="nl-NL" sz="2400" dirty="0" smtClean="0"/>
              <a:t>engineer</a:t>
            </a:r>
            <a:endParaRPr lang="nl-NL" sz="2400" dirty="0"/>
          </a:p>
        </p:txBody>
      </p:sp>
      <p:cxnSp>
        <p:nvCxnSpPr>
          <p:cNvPr id="8" name="Rechte verbindingslijn met pijl 7"/>
          <p:cNvCxnSpPr/>
          <p:nvPr/>
        </p:nvCxnSpPr>
        <p:spPr>
          <a:xfrm>
            <a:off x="1763688" y="1556792"/>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ijdelijke aanduiding voor inhoud 4"/>
          <p:cNvSpPr txBox="1">
            <a:spLocks/>
          </p:cNvSpPr>
          <p:nvPr/>
        </p:nvSpPr>
        <p:spPr>
          <a:xfrm>
            <a:off x="4200780" y="368660"/>
            <a:ext cx="4331659" cy="3960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Planner</a:t>
            </a:r>
            <a:endParaRPr lang="nl-NL" sz="2400" dirty="0"/>
          </a:p>
        </p:txBody>
      </p:sp>
      <p:cxnSp>
        <p:nvCxnSpPr>
          <p:cNvPr id="10" name="Rechte verbindingslijn met pijl 9"/>
          <p:cNvCxnSpPr/>
          <p:nvPr/>
        </p:nvCxnSpPr>
        <p:spPr>
          <a:xfrm>
            <a:off x="3718248" y="548680"/>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ijdelijke aanduiding voor inhoud 4"/>
          <p:cNvSpPr txBox="1">
            <a:spLocks/>
          </p:cNvSpPr>
          <p:nvPr/>
        </p:nvSpPr>
        <p:spPr>
          <a:xfrm>
            <a:off x="4258307" y="1124744"/>
            <a:ext cx="1980000" cy="394412"/>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err="1" smtClean="0"/>
              <a:t>Unit-manager</a:t>
            </a:r>
            <a:endParaRPr lang="nl-NL" sz="2400" dirty="0"/>
          </a:p>
        </p:txBody>
      </p:sp>
      <p:sp>
        <p:nvSpPr>
          <p:cNvPr id="12" name="Tijdelijke aanduiding voor inhoud 4"/>
          <p:cNvSpPr txBox="1">
            <a:spLocks/>
          </p:cNvSpPr>
          <p:nvPr/>
        </p:nvSpPr>
        <p:spPr>
          <a:xfrm>
            <a:off x="6660230" y="1141662"/>
            <a:ext cx="1980000" cy="398113"/>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err="1" smtClean="0"/>
              <a:t>Unit-manager</a:t>
            </a:r>
            <a:endParaRPr lang="nl-NL" sz="2400" dirty="0"/>
          </a:p>
        </p:txBody>
      </p:sp>
      <p:cxnSp>
        <p:nvCxnSpPr>
          <p:cNvPr id="13" name="Rechte verbindingslijn met pijl 12"/>
          <p:cNvCxnSpPr/>
          <p:nvPr/>
        </p:nvCxnSpPr>
        <p:spPr>
          <a:xfrm rot="5400000">
            <a:off x="5004072" y="925662"/>
            <a:ext cx="432000"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rot="5400000">
            <a:off x="7380335" y="925662"/>
            <a:ext cx="432000"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7" name="Afbeelding 16"/>
          <p:cNvPicPr>
            <a:picLocks noChangeAspect="1"/>
          </p:cNvPicPr>
          <p:nvPr/>
        </p:nvPicPr>
        <p:blipFill>
          <a:blip r:embed="rId3"/>
          <a:stretch>
            <a:fillRect/>
          </a:stretch>
        </p:blipFill>
        <p:spPr>
          <a:xfrm>
            <a:off x="6660229" y="1556792"/>
            <a:ext cx="2031187" cy="1317723"/>
          </a:xfrm>
          <a:prstGeom prst="rect">
            <a:avLst/>
          </a:prstGeom>
        </p:spPr>
      </p:pic>
      <p:pic>
        <p:nvPicPr>
          <p:cNvPr id="18" name="Afbeelding 17"/>
          <p:cNvPicPr>
            <a:picLocks noChangeAspect="1"/>
          </p:cNvPicPr>
          <p:nvPr/>
        </p:nvPicPr>
        <p:blipFill>
          <a:blip r:embed="rId4"/>
          <a:stretch>
            <a:fillRect/>
          </a:stretch>
        </p:blipFill>
        <p:spPr>
          <a:xfrm>
            <a:off x="4266891" y="1536709"/>
            <a:ext cx="1889285" cy="1290244"/>
          </a:xfrm>
          <a:prstGeom prst="rect">
            <a:avLst/>
          </a:prstGeom>
        </p:spPr>
      </p:pic>
      <p:sp>
        <p:nvSpPr>
          <p:cNvPr id="19" name="Tijdelijke aanduiding voor inhoud 2"/>
          <p:cNvSpPr txBox="1">
            <a:spLocks/>
          </p:cNvSpPr>
          <p:nvPr/>
        </p:nvSpPr>
        <p:spPr>
          <a:xfrm>
            <a:off x="302839" y="3893933"/>
            <a:ext cx="8229600" cy="20664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smtClean="0"/>
              <a:t>Verantwoordelijk voor productieafdeling</a:t>
            </a:r>
          </a:p>
          <a:p>
            <a:r>
              <a:rPr lang="nl-NL" dirty="0" smtClean="0"/>
              <a:t>Werknemers sturen en beoordelen</a:t>
            </a:r>
          </a:p>
          <a:p>
            <a:r>
              <a:rPr lang="nl-NL" dirty="0" smtClean="0"/>
              <a:t>Zorgen dat producten op tijd klaar zijn</a:t>
            </a:r>
          </a:p>
          <a:p>
            <a:endParaRPr lang="nl-NL" dirty="0"/>
          </a:p>
        </p:txBody>
      </p:sp>
    </p:spTree>
    <p:extLst>
      <p:ext uri="{BB962C8B-B14F-4D97-AF65-F5344CB8AC3E}">
        <p14:creationId xmlns:p14="http://schemas.microsoft.com/office/powerpoint/2010/main" val="244908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332656"/>
            <a:ext cx="1152128"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t>Klant</a:t>
            </a:r>
            <a:endParaRPr lang="nl-NL" sz="2400" dirty="0"/>
          </a:p>
        </p:txBody>
      </p:sp>
      <p:sp>
        <p:nvSpPr>
          <p:cNvPr id="5" name="Tijdelijke aanduiding voor inhoud 4"/>
          <p:cNvSpPr>
            <a:spLocks noGrp="1"/>
          </p:cNvSpPr>
          <p:nvPr>
            <p:ph idx="1"/>
          </p:nvPr>
        </p:nvSpPr>
        <p:spPr>
          <a:xfrm>
            <a:off x="2267744" y="332656"/>
            <a:ext cx="1450504"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dirty="0" smtClean="0"/>
              <a:t>Account-</a:t>
            </a:r>
          </a:p>
          <a:p>
            <a:pPr marL="0" indent="0" algn="ctr">
              <a:buNone/>
            </a:pPr>
            <a:r>
              <a:rPr lang="nl-NL" sz="2400" dirty="0" smtClean="0"/>
              <a:t>engineer</a:t>
            </a:r>
            <a:endParaRPr lang="nl-NL" sz="2400" dirty="0"/>
          </a:p>
        </p:txBody>
      </p:sp>
      <p:cxnSp>
        <p:nvCxnSpPr>
          <p:cNvPr id="8" name="Rechte verbindingslijn met pijl 7"/>
          <p:cNvCxnSpPr/>
          <p:nvPr/>
        </p:nvCxnSpPr>
        <p:spPr>
          <a:xfrm>
            <a:off x="1763688" y="1556792"/>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ijdelijke aanduiding voor inhoud 4"/>
          <p:cNvSpPr txBox="1">
            <a:spLocks/>
          </p:cNvSpPr>
          <p:nvPr/>
        </p:nvSpPr>
        <p:spPr>
          <a:xfrm>
            <a:off x="4200780" y="368660"/>
            <a:ext cx="4331659" cy="3960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Planner</a:t>
            </a:r>
            <a:endParaRPr lang="nl-NL" sz="2400" dirty="0"/>
          </a:p>
        </p:txBody>
      </p:sp>
      <p:cxnSp>
        <p:nvCxnSpPr>
          <p:cNvPr id="10" name="Rechte verbindingslijn met pijl 9"/>
          <p:cNvCxnSpPr/>
          <p:nvPr/>
        </p:nvCxnSpPr>
        <p:spPr>
          <a:xfrm>
            <a:off x="3718248" y="548680"/>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ijdelijke aanduiding voor inhoud 4"/>
          <p:cNvSpPr txBox="1">
            <a:spLocks/>
          </p:cNvSpPr>
          <p:nvPr/>
        </p:nvSpPr>
        <p:spPr>
          <a:xfrm>
            <a:off x="4258307" y="1124744"/>
            <a:ext cx="1980000" cy="3944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err="1" smtClean="0"/>
              <a:t>Unit-manager</a:t>
            </a:r>
            <a:endParaRPr lang="nl-NL" sz="2400" dirty="0"/>
          </a:p>
        </p:txBody>
      </p:sp>
      <p:sp>
        <p:nvSpPr>
          <p:cNvPr id="12" name="Tijdelijke aanduiding voor inhoud 4"/>
          <p:cNvSpPr txBox="1">
            <a:spLocks/>
          </p:cNvSpPr>
          <p:nvPr/>
        </p:nvSpPr>
        <p:spPr>
          <a:xfrm>
            <a:off x="6660230" y="1141662"/>
            <a:ext cx="1980000" cy="39811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err="1" smtClean="0"/>
              <a:t>Unit-manager</a:t>
            </a:r>
            <a:endParaRPr lang="nl-NL" sz="2400" dirty="0"/>
          </a:p>
        </p:txBody>
      </p:sp>
      <p:cxnSp>
        <p:nvCxnSpPr>
          <p:cNvPr id="13" name="Rechte verbindingslijn met pijl 12"/>
          <p:cNvCxnSpPr/>
          <p:nvPr/>
        </p:nvCxnSpPr>
        <p:spPr>
          <a:xfrm rot="5400000">
            <a:off x="5004072" y="925662"/>
            <a:ext cx="432000"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rot="5400000">
            <a:off x="7380335" y="925662"/>
            <a:ext cx="432000"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7" name="Afbeelding 16"/>
          <p:cNvPicPr>
            <a:picLocks noChangeAspect="1"/>
          </p:cNvPicPr>
          <p:nvPr/>
        </p:nvPicPr>
        <p:blipFill>
          <a:blip r:embed="rId3"/>
          <a:stretch>
            <a:fillRect/>
          </a:stretch>
        </p:blipFill>
        <p:spPr>
          <a:xfrm>
            <a:off x="6660229" y="1556792"/>
            <a:ext cx="2031187" cy="1317723"/>
          </a:xfrm>
          <a:prstGeom prst="rect">
            <a:avLst/>
          </a:prstGeom>
        </p:spPr>
      </p:pic>
      <p:pic>
        <p:nvPicPr>
          <p:cNvPr id="18" name="Afbeelding 17"/>
          <p:cNvPicPr>
            <a:picLocks noChangeAspect="1"/>
          </p:cNvPicPr>
          <p:nvPr/>
        </p:nvPicPr>
        <p:blipFill>
          <a:blip r:embed="rId4"/>
          <a:stretch>
            <a:fillRect/>
          </a:stretch>
        </p:blipFill>
        <p:spPr>
          <a:xfrm>
            <a:off x="4266891" y="1536709"/>
            <a:ext cx="1889285" cy="1290244"/>
          </a:xfrm>
          <a:prstGeom prst="rect">
            <a:avLst/>
          </a:prstGeom>
        </p:spPr>
      </p:pic>
      <p:sp>
        <p:nvSpPr>
          <p:cNvPr id="20" name="Tijdelijke aanduiding voor inhoud 4"/>
          <p:cNvSpPr txBox="1">
            <a:spLocks/>
          </p:cNvSpPr>
          <p:nvPr/>
        </p:nvSpPr>
        <p:spPr>
          <a:xfrm>
            <a:off x="6552439" y="3370324"/>
            <a:ext cx="1980000" cy="706748"/>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Proces-engineers</a:t>
            </a:r>
            <a:endParaRPr lang="nl-NL" sz="2400" dirty="0"/>
          </a:p>
        </p:txBody>
      </p:sp>
      <p:cxnSp>
        <p:nvCxnSpPr>
          <p:cNvPr id="23" name="Rechte verbindingslijn 22"/>
          <p:cNvCxnSpPr>
            <a:stCxn id="20" idx="0"/>
          </p:cNvCxnSpPr>
          <p:nvPr/>
        </p:nvCxnSpPr>
        <p:spPr>
          <a:xfrm flipV="1">
            <a:off x="7542439" y="2233838"/>
            <a:ext cx="990000" cy="11364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a:stCxn id="20" idx="0"/>
          </p:cNvCxnSpPr>
          <p:nvPr/>
        </p:nvCxnSpPr>
        <p:spPr>
          <a:xfrm flipH="1" flipV="1">
            <a:off x="6903203" y="2331863"/>
            <a:ext cx="639236" cy="103846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a:stCxn id="20" idx="0"/>
          </p:cNvCxnSpPr>
          <p:nvPr/>
        </p:nvCxnSpPr>
        <p:spPr>
          <a:xfrm flipH="1" flipV="1">
            <a:off x="4392720" y="1988841"/>
            <a:ext cx="3149719" cy="138148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ijdelijke aanduiding voor inhoud 2"/>
          <p:cNvSpPr txBox="1">
            <a:spLocks/>
          </p:cNvSpPr>
          <p:nvPr/>
        </p:nvSpPr>
        <p:spPr>
          <a:xfrm>
            <a:off x="152091" y="3819390"/>
            <a:ext cx="8229600" cy="28785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sz="2800" dirty="0" smtClean="0"/>
              <a:t>Verantwoordelijk voor de techniek:</a:t>
            </a:r>
          </a:p>
          <a:p>
            <a:pPr lvl="1">
              <a:buFont typeface="Courier New" panose="02070309020205020404" pitchFamily="49" charset="0"/>
              <a:buChar char="o"/>
            </a:pPr>
            <a:r>
              <a:rPr lang="nl-NL" dirty="0" smtClean="0"/>
              <a:t>Lost technische problemen op</a:t>
            </a:r>
          </a:p>
          <a:p>
            <a:pPr lvl="1">
              <a:buFont typeface="Courier New" panose="02070309020205020404" pitchFamily="49" charset="0"/>
              <a:buChar char="o"/>
            </a:pPr>
            <a:r>
              <a:rPr lang="nl-NL" dirty="0" smtClean="0"/>
              <a:t>Maakt werkvoorschriften</a:t>
            </a:r>
          </a:p>
          <a:p>
            <a:r>
              <a:rPr lang="nl-NL" sz="2800" dirty="0" smtClean="0"/>
              <a:t>Geeft training aan degenen die de productie moeten uitvoeren</a:t>
            </a:r>
          </a:p>
          <a:p>
            <a:endParaRPr lang="nl-NL" dirty="0"/>
          </a:p>
        </p:txBody>
      </p:sp>
    </p:spTree>
    <p:extLst>
      <p:ext uri="{BB962C8B-B14F-4D97-AF65-F5344CB8AC3E}">
        <p14:creationId xmlns:p14="http://schemas.microsoft.com/office/powerpoint/2010/main" val="195648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roomdiagram: Alternatief proces 3"/>
          <p:cNvSpPr/>
          <p:nvPr/>
        </p:nvSpPr>
        <p:spPr>
          <a:xfrm>
            <a:off x="611560" y="332656"/>
            <a:ext cx="1152128"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t>Klant</a:t>
            </a:r>
            <a:endParaRPr lang="nl-NL" sz="2400" dirty="0"/>
          </a:p>
        </p:txBody>
      </p:sp>
      <p:sp>
        <p:nvSpPr>
          <p:cNvPr id="5" name="Tijdelijke aanduiding voor inhoud 4"/>
          <p:cNvSpPr>
            <a:spLocks noGrp="1"/>
          </p:cNvSpPr>
          <p:nvPr>
            <p:ph idx="1"/>
          </p:nvPr>
        </p:nvSpPr>
        <p:spPr>
          <a:xfrm>
            <a:off x="2267744" y="332656"/>
            <a:ext cx="1450504" cy="2376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sz="2400" dirty="0" smtClean="0"/>
              <a:t>Account-</a:t>
            </a:r>
          </a:p>
          <a:p>
            <a:pPr marL="0" indent="0" algn="ctr">
              <a:buNone/>
            </a:pPr>
            <a:r>
              <a:rPr lang="nl-NL" sz="2400" dirty="0" smtClean="0"/>
              <a:t>engineer</a:t>
            </a:r>
            <a:endParaRPr lang="nl-NL" sz="2400" dirty="0"/>
          </a:p>
        </p:txBody>
      </p:sp>
      <p:cxnSp>
        <p:nvCxnSpPr>
          <p:cNvPr id="8" name="Rechte verbindingslijn met pijl 7"/>
          <p:cNvCxnSpPr/>
          <p:nvPr/>
        </p:nvCxnSpPr>
        <p:spPr>
          <a:xfrm>
            <a:off x="1763688" y="1556792"/>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ijdelijke aanduiding voor inhoud 4"/>
          <p:cNvSpPr txBox="1">
            <a:spLocks/>
          </p:cNvSpPr>
          <p:nvPr/>
        </p:nvSpPr>
        <p:spPr>
          <a:xfrm>
            <a:off x="4200780" y="368660"/>
            <a:ext cx="4331659" cy="3960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Planner</a:t>
            </a:r>
            <a:endParaRPr lang="nl-NL" sz="2400" dirty="0"/>
          </a:p>
        </p:txBody>
      </p:sp>
      <p:cxnSp>
        <p:nvCxnSpPr>
          <p:cNvPr id="10" name="Rechte verbindingslijn met pijl 9"/>
          <p:cNvCxnSpPr/>
          <p:nvPr/>
        </p:nvCxnSpPr>
        <p:spPr>
          <a:xfrm>
            <a:off x="3718248" y="548680"/>
            <a:ext cx="504056"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Tijdelijke aanduiding voor inhoud 4"/>
          <p:cNvSpPr txBox="1">
            <a:spLocks/>
          </p:cNvSpPr>
          <p:nvPr/>
        </p:nvSpPr>
        <p:spPr>
          <a:xfrm>
            <a:off x="4258307" y="1124744"/>
            <a:ext cx="1980000" cy="3944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err="1" smtClean="0"/>
              <a:t>Unit-manager</a:t>
            </a:r>
            <a:endParaRPr lang="nl-NL" sz="2400" dirty="0"/>
          </a:p>
        </p:txBody>
      </p:sp>
      <p:sp>
        <p:nvSpPr>
          <p:cNvPr id="12" name="Tijdelijke aanduiding voor inhoud 4"/>
          <p:cNvSpPr txBox="1">
            <a:spLocks/>
          </p:cNvSpPr>
          <p:nvPr/>
        </p:nvSpPr>
        <p:spPr>
          <a:xfrm>
            <a:off x="6660230" y="1141662"/>
            <a:ext cx="1980000" cy="39811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err="1" smtClean="0"/>
              <a:t>Unit-manager</a:t>
            </a:r>
            <a:endParaRPr lang="nl-NL" sz="2400" dirty="0"/>
          </a:p>
        </p:txBody>
      </p:sp>
      <p:cxnSp>
        <p:nvCxnSpPr>
          <p:cNvPr id="13" name="Rechte verbindingslijn met pijl 12"/>
          <p:cNvCxnSpPr/>
          <p:nvPr/>
        </p:nvCxnSpPr>
        <p:spPr>
          <a:xfrm rot="5400000">
            <a:off x="5004072" y="925662"/>
            <a:ext cx="432000"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rot="5400000">
            <a:off x="7380335" y="925662"/>
            <a:ext cx="432000" cy="0"/>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7" name="Afbeelding 16"/>
          <p:cNvPicPr>
            <a:picLocks noChangeAspect="1"/>
          </p:cNvPicPr>
          <p:nvPr/>
        </p:nvPicPr>
        <p:blipFill>
          <a:blip r:embed="rId3"/>
          <a:stretch>
            <a:fillRect/>
          </a:stretch>
        </p:blipFill>
        <p:spPr>
          <a:xfrm>
            <a:off x="6660229" y="1556792"/>
            <a:ext cx="2031187" cy="1317723"/>
          </a:xfrm>
          <a:prstGeom prst="rect">
            <a:avLst/>
          </a:prstGeom>
        </p:spPr>
      </p:pic>
      <p:pic>
        <p:nvPicPr>
          <p:cNvPr id="18" name="Afbeelding 17"/>
          <p:cNvPicPr>
            <a:picLocks noChangeAspect="1"/>
          </p:cNvPicPr>
          <p:nvPr/>
        </p:nvPicPr>
        <p:blipFill>
          <a:blip r:embed="rId4"/>
          <a:stretch>
            <a:fillRect/>
          </a:stretch>
        </p:blipFill>
        <p:spPr>
          <a:xfrm>
            <a:off x="4266891" y="1536709"/>
            <a:ext cx="1889285" cy="1290244"/>
          </a:xfrm>
          <a:prstGeom prst="rect">
            <a:avLst/>
          </a:prstGeom>
        </p:spPr>
      </p:pic>
      <p:sp>
        <p:nvSpPr>
          <p:cNvPr id="20" name="Tijdelijke aanduiding voor inhoud 4"/>
          <p:cNvSpPr txBox="1">
            <a:spLocks/>
          </p:cNvSpPr>
          <p:nvPr/>
        </p:nvSpPr>
        <p:spPr>
          <a:xfrm>
            <a:off x="6552439" y="3370324"/>
            <a:ext cx="1980000" cy="70674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Proces-engineers</a:t>
            </a:r>
            <a:endParaRPr lang="nl-NL" sz="2400" dirty="0"/>
          </a:p>
        </p:txBody>
      </p:sp>
      <p:cxnSp>
        <p:nvCxnSpPr>
          <p:cNvPr id="23" name="Rechte verbindingslijn 22"/>
          <p:cNvCxnSpPr>
            <a:stCxn id="20" idx="0"/>
          </p:cNvCxnSpPr>
          <p:nvPr/>
        </p:nvCxnSpPr>
        <p:spPr>
          <a:xfrm flipV="1">
            <a:off x="7542439" y="2233838"/>
            <a:ext cx="990000" cy="11364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a:stCxn id="20" idx="0"/>
          </p:cNvCxnSpPr>
          <p:nvPr/>
        </p:nvCxnSpPr>
        <p:spPr>
          <a:xfrm flipH="1" flipV="1">
            <a:off x="6903203" y="2331863"/>
            <a:ext cx="639236" cy="103846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Rechte verbindingslijn 25"/>
          <p:cNvCxnSpPr>
            <a:stCxn id="20" idx="0"/>
          </p:cNvCxnSpPr>
          <p:nvPr/>
        </p:nvCxnSpPr>
        <p:spPr>
          <a:xfrm flipH="1" flipV="1">
            <a:off x="4392720" y="1988841"/>
            <a:ext cx="3149719" cy="138148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ijdelijke aanduiding voor inhoud 2"/>
          <p:cNvSpPr txBox="1">
            <a:spLocks/>
          </p:cNvSpPr>
          <p:nvPr/>
        </p:nvSpPr>
        <p:spPr>
          <a:xfrm>
            <a:off x="437960" y="3968091"/>
            <a:ext cx="8229600" cy="298092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smtClean="0"/>
              <a:t>Werving en selectie personeel:</a:t>
            </a:r>
          </a:p>
          <a:p>
            <a:pPr lvl="1">
              <a:buFont typeface="Courier New" panose="02070309020205020404" pitchFamily="49" charset="0"/>
              <a:buChar char="o"/>
            </a:pPr>
            <a:r>
              <a:rPr lang="nl-NL" dirty="0" smtClean="0"/>
              <a:t>Vacatures</a:t>
            </a:r>
          </a:p>
          <a:p>
            <a:pPr lvl="1">
              <a:buFont typeface="Courier New" panose="02070309020205020404" pitchFamily="49" charset="0"/>
              <a:buChar char="o"/>
            </a:pPr>
            <a:r>
              <a:rPr lang="nl-NL" dirty="0" smtClean="0"/>
              <a:t>Sollicitaties</a:t>
            </a:r>
          </a:p>
          <a:p>
            <a:r>
              <a:rPr lang="nl-NL" dirty="0" smtClean="0"/>
              <a:t>(</a:t>
            </a:r>
            <a:r>
              <a:rPr lang="nl-NL" dirty="0" err="1" smtClean="0"/>
              <a:t>arbeids</a:t>
            </a:r>
            <a:r>
              <a:rPr lang="nl-NL" dirty="0" smtClean="0"/>
              <a:t>)contracten</a:t>
            </a:r>
          </a:p>
          <a:p>
            <a:r>
              <a:rPr lang="nl-NL" dirty="0" smtClean="0"/>
              <a:t>salarisadministratie</a:t>
            </a:r>
          </a:p>
          <a:p>
            <a:pPr marL="0" indent="0">
              <a:buFont typeface="Arial" panose="020B0604020202020204" pitchFamily="34" charset="0"/>
              <a:buNone/>
            </a:pPr>
            <a:r>
              <a:rPr lang="nl-NL" dirty="0" smtClean="0"/>
              <a:t>                           </a:t>
            </a:r>
            <a:endParaRPr lang="nl-NL" dirty="0"/>
          </a:p>
        </p:txBody>
      </p:sp>
      <p:sp>
        <p:nvSpPr>
          <p:cNvPr id="21" name="Tijdelijke aanduiding voor inhoud 4"/>
          <p:cNvSpPr txBox="1">
            <a:spLocks/>
          </p:cNvSpPr>
          <p:nvPr/>
        </p:nvSpPr>
        <p:spPr>
          <a:xfrm>
            <a:off x="3667962" y="3095625"/>
            <a:ext cx="1980000" cy="706748"/>
          </a:xfrm>
          <a:prstGeom prst="flowChartAlternateProcess">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ctr">
              <a:buFont typeface="Arial" panose="020B0604020202020204" pitchFamily="34" charset="0"/>
              <a:buNone/>
            </a:pPr>
            <a:r>
              <a:rPr lang="nl-NL" sz="2400" dirty="0" smtClean="0"/>
              <a:t>HRM</a:t>
            </a:r>
            <a:endParaRPr lang="nl-NL" sz="2400" dirty="0"/>
          </a:p>
        </p:txBody>
      </p:sp>
    </p:spTree>
    <p:extLst>
      <p:ext uri="{BB962C8B-B14F-4D97-AF65-F5344CB8AC3E}">
        <p14:creationId xmlns:p14="http://schemas.microsoft.com/office/powerpoint/2010/main" val="190361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Opdracht: Welke eigenschappen horen bij welke rol?</a:t>
            </a:r>
            <a:endParaRPr lang="nl-NL" dirty="0"/>
          </a:p>
        </p:txBody>
      </p:sp>
      <p:graphicFrame>
        <p:nvGraphicFramePr>
          <p:cNvPr id="7" name="Tijdelijke aanduiding voor inhoud 6"/>
          <p:cNvGraphicFramePr>
            <a:graphicFrameLocks noGrp="1"/>
          </p:cNvGraphicFramePr>
          <p:nvPr>
            <p:ph idx="1"/>
            <p:extLst>
              <p:ext uri="{D42A27DB-BD31-4B8C-83A1-F6EECF244321}">
                <p14:modId xmlns:p14="http://schemas.microsoft.com/office/powerpoint/2010/main" val="2874232814"/>
              </p:ext>
            </p:extLst>
          </p:nvPr>
        </p:nvGraphicFramePr>
        <p:xfrm>
          <a:off x="7236296" y="1301821"/>
          <a:ext cx="1622090" cy="5294544"/>
        </p:xfrm>
        <a:graphic>
          <a:graphicData uri="http://schemas.openxmlformats.org/drawingml/2006/table">
            <a:tbl>
              <a:tblPr firstRow="1" firstCol="1" bandRow="1"/>
              <a:tblGrid>
                <a:gridCol w="1622090"/>
              </a:tblGrid>
              <a:tr h="540000">
                <a:tc>
                  <a:txBody>
                    <a:bodyPr/>
                    <a:lstStyle/>
                    <a:p>
                      <a:pPr algn="ctr">
                        <a:lnSpc>
                          <a:spcPct val="107000"/>
                        </a:lnSpc>
                        <a:spcAft>
                          <a:spcPts val="0"/>
                        </a:spcAft>
                      </a:pPr>
                      <a:r>
                        <a:rPr lang="nl-NL" sz="1400" dirty="0" smtClean="0">
                          <a:effectLst/>
                          <a:latin typeface="Calibri" panose="020F0502020204030204" pitchFamily="34" charset="0"/>
                          <a:ea typeface="Calibri" panose="020F0502020204030204" pitchFamily="34" charset="0"/>
                          <a:cs typeface="Times New Roman" panose="02020603050405020304" pitchFamily="18" charset="0"/>
                        </a:rPr>
                        <a:t>commercieel</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spreekt meerdere talen (of in ieder geval Engels)</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technische kennis</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communicatief</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analytisch</a:t>
                      </a:r>
                    </a:p>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resultaatgericht: prioriteiten stellen om doelen te halen</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nauwkeurig</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sociale vaardigheden /gespreksvaardigheden</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nauwkeurig</a:t>
                      </a: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el 7"/>
          <p:cNvGraphicFramePr>
            <a:graphicFrameLocks noGrp="1"/>
          </p:cNvGraphicFramePr>
          <p:nvPr>
            <p:extLst>
              <p:ext uri="{D42A27DB-BD31-4B8C-83A1-F6EECF244321}">
                <p14:modId xmlns:p14="http://schemas.microsoft.com/office/powerpoint/2010/main" val="1391955565"/>
              </p:ext>
            </p:extLst>
          </p:nvPr>
        </p:nvGraphicFramePr>
        <p:xfrm>
          <a:off x="5292080" y="1441334"/>
          <a:ext cx="1726288" cy="5149696"/>
        </p:xfrm>
        <a:graphic>
          <a:graphicData uri="http://schemas.openxmlformats.org/drawingml/2006/table">
            <a:tbl>
              <a:tblPr firstRow="1" firstCol="1" bandRow="1"/>
              <a:tblGrid>
                <a:gridCol w="1726288"/>
              </a:tblGrid>
              <a:tr h="540000">
                <a:tc>
                  <a:txBody>
                    <a:bodyPr/>
                    <a:lstStyle/>
                    <a:p>
                      <a:pPr algn="ctr">
                        <a:lnSpc>
                          <a:spcPct val="107000"/>
                        </a:lnSpc>
                        <a:spcAft>
                          <a:spcPts val="0"/>
                        </a:spcAft>
                      </a:pPr>
                      <a:r>
                        <a:rPr lang="nl-NL" sz="1400" dirty="0" smtClean="0">
                          <a:effectLst/>
                          <a:latin typeface="Calibri" panose="020F0502020204030204" pitchFamily="34" charset="0"/>
                          <a:ea typeface="Calibri" panose="020F0502020204030204" pitchFamily="34" charset="0"/>
                          <a:cs typeface="Times New Roman" panose="02020603050405020304" pitchFamily="18" charset="0"/>
                        </a:rPr>
                        <a:t>kan goed alleen werken</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organisatorisch (overzicht houden)</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technisch kennis</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resultaatgericht: prioriteiten stellen om doelen te halen</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diversiteit: samenwerken met alle lagen in organisatie</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technisch inzicht</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nauwkeurig</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leiding geven</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00">
                <a:tc>
                  <a:txBody>
                    <a:bodyPr/>
                    <a:lstStyle/>
                    <a:p>
                      <a:pPr algn="ct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communicatief</a:t>
                      </a:r>
                      <a:endParaRPr lang="nl-NL"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9906" marR="399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ekstvak 9"/>
          <p:cNvSpPr txBox="1"/>
          <p:nvPr/>
        </p:nvSpPr>
        <p:spPr>
          <a:xfrm>
            <a:off x="542408" y="1613000"/>
            <a:ext cx="4032448" cy="3785652"/>
          </a:xfrm>
          <a:prstGeom prst="rect">
            <a:avLst/>
          </a:prstGeom>
          <a:noFill/>
        </p:spPr>
        <p:txBody>
          <a:bodyPr wrap="square" rtlCol="0">
            <a:spAutoFit/>
          </a:bodyPr>
          <a:lstStyle/>
          <a:p>
            <a:r>
              <a:rPr lang="nl-NL" sz="2400" dirty="0" smtClean="0"/>
              <a:t>Leg de kaartjes bij de juiste rol.</a:t>
            </a:r>
          </a:p>
          <a:p>
            <a:pPr marL="342900" indent="-342900">
              <a:buFont typeface="Arial" panose="020B0604020202020204" pitchFamily="34" charset="0"/>
              <a:buChar char="•"/>
            </a:pPr>
            <a:r>
              <a:rPr lang="nl-NL" sz="2400" dirty="0" smtClean="0"/>
              <a:t>Account engineer</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smtClean="0"/>
              <a:t>Planner</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err="1" smtClean="0"/>
              <a:t>Unit-manager</a:t>
            </a:r>
            <a:endParaRPr lang="nl-NL" sz="2400" dirty="0" smtClean="0"/>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smtClean="0"/>
              <a:t>Proces engineer</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smtClean="0"/>
              <a:t>HRM</a:t>
            </a:r>
            <a:endParaRPr lang="nl-NL" sz="2400" dirty="0"/>
          </a:p>
        </p:txBody>
      </p:sp>
    </p:spTree>
    <p:extLst>
      <p:ext uri="{BB962C8B-B14F-4D97-AF65-F5344CB8AC3E}">
        <p14:creationId xmlns:p14="http://schemas.microsoft.com/office/powerpoint/2010/main" val="1797580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Welke eigenschappen horen bij welke rol?</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605441883"/>
              </p:ext>
            </p:extLst>
          </p:nvPr>
        </p:nvGraphicFramePr>
        <p:xfrm>
          <a:off x="302940" y="1415550"/>
          <a:ext cx="8538120" cy="3787214"/>
        </p:xfrm>
        <a:graphic>
          <a:graphicData uri="http://schemas.openxmlformats.org/drawingml/2006/table">
            <a:tbl>
              <a:tblPr firstRow="1" bandRow="1">
                <a:tableStyleId>{5C22544A-7EE6-4342-B048-85BDC9FD1C3A}</a:tableStyleId>
              </a:tblPr>
              <a:tblGrid>
                <a:gridCol w="1707624"/>
                <a:gridCol w="1707624"/>
                <a:gridCol w="1707624"/>
                <a:gridCol w="1707624"/>
                <a:gridCol w="1707624"/>
              </a:tblGrid>
              <a:tr h="495374">
                <a:tc>
                  <a:txBody>
                    <a:bodyPr/>
                    <a:lstStyle/>
                    <a:p>
                      <a:r>
                        <a:rPr lang="nl-NL" sz="2400" dirty="0" smtClean="0"/>
                        <a:t>Account-engineer</a:t>
                      </a:r>
                      <a:endParaRPr lang="nl-NL" sz="2400" dirty="0"/>
                    </a:p>
                  </a:txBody>
                  <a:tcPr/>
                </a:tc>
                <a:tc>
                  <a:txBody>
                    <a:bodyPr/>
                    <a:lstStyle/>
                    <a:p>
                      <a:r>
                        <a:rPr lang="nl-NL" sz="2400" dirty="0" smtClean="0"/>
                        <a:t>Planner</a:t>
                      </a:r>
                      <a:endParaRPr lang="nl-NL" sz="2400" dirty="0"/>
                    </a:p>
                  </a:txBody>
                  <a:tcPr/>
                </a:tc>
                <a:tc>
                  <a:txBody>
                    <a:bodyPr/>
                    <a:lstStyle/>
                    <a:p>
                      <a:r>
                        <a:rPr lang="nl-NL" sz="2400" dirty="0" err="1" smtClean="0"/>
                        <a:t>Unit-manager</a:t>
                      </a:r>
                      <a:endParaRPr lang="nl-NL" sz="2400" dirty="0"/>
                    </a:p>
                  </a:txBody>
                  <a:tcPr/>
                </a:tc>
                <a:tc>
                  <a:txBody>
                    <a:bodyPr/>
                    <a:lstStyle/>
                    <a:p>
                      <a:r>
                        <a:rPr lang="nl-NL" sz="2400" dirty="0" smtClean="0"/>
                        <a:t>Proces</a:t>
                      </a:r>
                      <a:r>
                        <a:rPr lang="nl-NL" sz="2400" baseline="0" dirty="0" smtClean="0"/>
                        <a:t> e</a:t>
                      </a:r>
                      <a:r>
                        <a:rPr lang="nl-NL" sz="2400" dirty="0" smtClean="0"/>
                        <a:t>ngineer</a:t>
                      </a:r>
                      <a:endParaRPr lang="nl-NL" sz="2400" dirty="0"/>
                    </a:p>
                  </a:txBody>
                  <a:tcPr/>
                </a:tc>
                <a:tc>
                  <a:txBody>
                    <a:bodyPr/>
                    <a:lstStyle/>
                    <a:p>
                      <a:r>
                        <a:rPr lang="nl-NL" sz="2400" dirty="0" smtClean="0"/>
                        <a:t>HRM</a:t>
                      </a:r>
                      <a:endParaRPr lang="nl-NL" sz="2400" dirty="0"/>
                    </a:p>
                  </a:txBody>
                  <a:tcPr/>
                </a:tc>
              </a:tr>
              <a:tr h="495374">
                <a:tc>
                  <a:txBody>
                    <a:bodyPr/>
                    <a:lstStyle/>
                    <a:p>
                      <a:r>
                        <a:rPr lang="nl-NL" dirty="0" smtClean="0"/>
                        <a:t>Commercieel</a:t>
                      </a:r>
                      <a:endParaRPr lang="nl-NL" dirty="0"/>
                    </a:p>
                  </a:txBody>
                  <a:tcPr/>
                </a:tc>
                <a:tc>
                  <a:txBody>
                    <a:bodyPr/>
                    <a:lstStyle/>
                    <a:p>
                      <a:r>
                        <a:rPr lang="nl-NL" dirty="0" smtClean="0"/>
                        <a:t>Analytisch</a:t>
                      </a:r>
                      <a:endParaRPr lang="nl-NL" dirty="0"/>
                    </a:p>
                  </a:txBody>
                  <a:tcPr/>
                </a:tc>
                <a:tc>
                  <a:txBody>
                    <a:bodyPr/>
                    <a:lstStyle/>
                    <a:p>
                      <a:r>
                        <a:rPr lang="nl-NL" dirty="0" smtClean="0"/>
                        <a:t>Leiding</a:t>
                      </a:r>
                      <a:r>
                        <a:rPr lang="nl-NL" baseline="0" dirty="0" smtClean="0"/>
                        <a:t> geven</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Technisch inzicht</a:t>
                      </a:r>
                    </a:p>
                  </a:txBody>
                  <a:tcPr/>
                </a:tc>
                <a:tc>
                  <a:txBody>
                    <a:bodyPr/>
                    <a:lstStyle/>
                    <a:p>
                      <a:r>
                        <a:rPr lang="nl-NL" sz="1800" kern="1200" dirty="0" smtClean="0">
                          <a:solidFill>
                            <a:schemeClr val="dk1"/>
                          </a:solidFill>
                          <a:effectLst/>
                          <a:latin typeface="+mn-lt"/>
                          <a:ea typeface="+mn-ea"/>
                          <a:cs typeface="+mn-cs"/>
                        </a:rPr>
                        <a:t>Gespreksvaardigheden</a:t>
                      </a:r>
                      <a:endParaRPr lang="nl-NL" dirty="0"/>
                    </a:p>
                  </a:txBody>
                  <a:tcPr/>
                </a:tc>
              </a:tr>
              <a:tr h="495374">
                <a:tc>
                  <a:txBody>
                    <a:bodyPr/>
                    <a:lstStyle/>
                    <a:p>
                      <a:r>
                        <a:rPr lang="nl-NL" dirty="0" smtClean="0"/>
                        <a:t>Resultaatgericht</a:t>
                      </a:r>
                      <a:endParaRPr lang="nl-NL" dirty="0"/>
                    </a:p>
                  </a:txBody>
                  <a:tcPr/>
                </a:tc>
                <a:tc>
                  <a:txBody>
                    <a:bodyPr/>
                    <a:lstStyle/>
                    <a:p>
                      <a:r>
                        <a:rPr lang="nl-NL" dirty="0" smtClean="0"/>
                        <a:t>Nauwkeurig</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Resultaatgericht</a:t>
                      </a:r>
                      <a:endParaRPr lang="nl-NL" dirty="0"/>
                    </a:p>
                  </a:txBody>
                  <a:tcPr/>
                </a:tc>
                <a:tc>
                  <a:txBody>
                    <a:bodyPr/>
                    <a:lstStyle/>
                    <a:p>
                      <a:r>
                        <a:rPr lang="nl-NL" dirty="0" smtClean="0"/>
                        <a:t>Nauwkeurig</a:t>
                      </a:r>
                      <a:endParaRPr lang="nl-NL" dirty="0"/>
                    </a:p>
                  </a:txBody>
                  <a:tcPr/>
                </a:tc>
                <a:tc>
                  <a:txBody>
                    <a:bodyPr/>
                    <a:lstStyle/>
                    <a:p>
                      <a:r>
                        <a:rPr lang="nl-NL" dirty="0" smtClean="0"/>
                        <a:t>Diversiteit</a:t>
                      </a:r>
                      <a:endParaRPr lang="nl-NL" dirty="0"/>
                    </a:p>
                  </a:txBody>
                  <a:tcPr/>
                </a:tc>
              </a:tr>
              <a:tr h="495374">
                <a:tc>
                  <a:txBody>
                    <a:bodyPr/>
                    <a:lstStyle/>
                    <a:p>
                      <a:r>
                        <a:rPr lang="nl-NL" dirty="0" smtClean="0"/>
                        <a:t>Communicatief</a:t>
                      </a:r>
                      <a:endParaRPr lang="nl-NL" dirty="0"/>
                    </a:p>
                  </a:txBody>
                  <a:tcPr/>
                </a:tc>
                <a:tc>
                  <a:txBody>
                    <a:bodyPr/>
                    <a:lstStyle/>
                    <a:p>
                      <a:r>
                        <a:rPr lang="nl-NL" dirty="0" smtClean="0"/>
                        <a:t>Organisatorisch</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Technische kennis</a:t>
                      </a:r>
                    </a:p>
                    <a:p>
                      <a:endParaRPr lang="nl-NL" dirty="0"/>
                    </a:p>
                  </a:txBody>
                  <a:tcPr/>
                </a:tc>
                <a:tc>
                  <a:txBody>
                    <a:bodyPr/>
                    <a:lstStyle/>
                    <a:p>
                      <a:r>
                        <a:rPr lang="nl-NL" dirty="0" smtClean="0"/>
                        <a:t>Communicatief (training)</a:t>
                      </a:r>
                      <a:endParaRPr lang="nl-NL" dirty="0"/>
                    </a:p>
                  </a:txBody>
                  <a:tcPr/>
                </a:tc>
                <a:tc>
                  <a:txBody>
                    <a:bodyPr/>
                    <a:lstStyle/>
                    <a:p>
                      <a:r>
                        <a:rPr lang="nl-NL" dirty="0" smtClean="0"/>
                        <a:t>Nauwkeurig</a:t>
                      </a:r>
                      <a:endParaRPr lang="nl-NL" dirty="0"/>
                    </a:p>
                  </a:txBody>
                  <a:tcPr/>
                </a:tc>
              </a:tr>
              <a:tr h="495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Technische kennis</a:t>
                      </a:r>
                    </a:p>
                    <a:p>
                      <a:endParaRPr lang="nl-NL" dirty="0"/>
                    </a:p>
                  </a:txBody>
                  <a:tcPr/>
                </a:tc>
                <a:tc>
                  <a:txBody>
                    <a:bodyPr/>
                    <a:lstStyle/>
                    <a:p>
                      <a:r>
                        <a:rPr lang="nl-NL" dirty="0" smtClean="0"/>
                        <a:t>Goed</a:t>
                      </a:r>
                      <a:r>
                        <a:rPr lang="nl-NL" baseline="0" dirty="0" smtClean="0"/>
                        <a:t> alleen kunnen werken</a:t>
                      </a:r>
                      <a:endParaRPr lang="nl-NL" dirty="0"/>
                    </a:p>
                  </a:txBody>
                  <a:tcPr/>
                </a:tc>
                <a:tc>
                  <a:txBody>
                    <a:bodyPr/>
                    <a:lstStyle/>
                    <a:p>
                      <a:endParaRPr lang="nl-NL" dirty="0"/>
                    </a:p>
                  </a:txBody>
                  <a:tcPr/>
                </a:tc>
                <a:tc>
                  <a:txBody>
                    <a:bodyPr/>
                    <a:lstStyle/>
                    <a:p>
                      <a:endParaRPr lang="nl-NL" dirty="0"/>
                    </a:p>
                  </a:txBody>
                  <a:tcPr/>
                </a:tc>
                <a:tc>
                  <a:txBody>
                    <a:bodyPr/>
                    <a:lstStyle/>
                    <a:p>
                      <a:r>
                        <a:rPr lang="nl-NL" dirty="0" smtClean="0"/>
                        <a:t>Spreekt</a:t>
                      </a:r>
                      <a:r>
                        <a:rPr lang="nl-NL" baseline="0" dirty="0" smtClean="0"/>
                        <a:t> meerdere talen</a:t>
                      </a:r>
                      <a:endParaRPr lang="nl-NL" dirty="0"/>
                    </a:p>
                  </a:txBody>
                  <a:tcPr/>
                </a:tc>
              </a:tr>
            </a:tbl>
          </a:graphicData>
        </a:graphic>
      </p:graphicFrame>
    </p:spTree>
    <p:extLst>
      <p:ext uri="{BB962C8B-B14F-4D97-AF65-F5344CB8AC3E}">
        <p14:creationId xmlns:p14="http://schemas.microsoft.com/office/powerpoint/2010/main" val="3199308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TotalTime>
  <Words>852</Words>
  <Application>Microsoft Office PowerPoint</Application>
  <PresentationFormat>On-screen Show (4:3)</PresentationFormat>
  <Paragraphs>137</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Times New Roman</vt:lpstr>
      <vt:lpstr>Kantoorthema</vt:lpstr>
      <vt:lpstr>Lessenreeks: Beter Bèta Bewust </vt:lpstr>
      <vt:lpstr>Elektronics</vt:lpstr>
      <vt:lpstr>PowerPoint Presentation</vt:lpstr>
      <vt:lpstr>PowerPoint Presentation</vt:lpstr>
      <vt:lpstr>PowerPoint Presentation</vt:lpstr>
      <vt:lpstr>PowerPoint Presentation</vt:lpstr>
      <vt:lpstr>PowerPoint Presentation</vt:lpstr>
      <vt:lpstr>Opdracht: Welke eigenschappen horen bij welke rol?</vt:lpstr>
      <vt:lpstr>Welke eigenschappen horen bij welke rol?</vt:lpstr>
      <vt:lpstr>Opdracht: Verdeel de rollen binnen je groepje: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JIPT</dc:creator>
  <cp:lastModifiedBy>Marjel</cp:lastModifiedBy>
  <cp:revision>68</cp:revision>
  <dcterms:created xsi:type="dcterms:W3CDTF">2016-03-02T14:33:39Z</dcterms:created>
  <dcterms:modified xsi:type="dcterms:W3CDTF">2016-06-26T12:35:51Z</dcterms:modified>
</cp:coreProperties>
</file>